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3" r:id="rId5"/>
    <p:sldId id="258" r:id="rId6"/>
    <p:sldId id="259" r:id="rId7"/>
    <p:sldId id="260" r:id="rId8"/>
    <p:sldId id="266" r:id="rId9"/>
    <p:sldId id="267" r:id="rId10"/>
    <p:sldId id="269" r:id="rId11"/>
    <p:sldId id="271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06/relationships/legacyDocTextInfo" Target="legacyDocTextInfo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6.bin"/><Relationship Id="rId2" Type="http://schemas.microsoft.com/office/2006/relationships/legacyDiagramText" Target="legacyDiagramText5.bin"/><Relationship Id="rId1" Type="http://schemas.microsoft.com/office/2006/relationships/legacyDiagramText" Target="legacyDiagramText4.bin"/></Relationships>
</file>

<file path=ppt/drawings/_rels/vmlDrawing3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9.bin"/><Relationship Id="rId2" Type="http://schemas.microsoft.com/office/2006/relationships/legacyDiagramText" Target="legacyDiagramText8.bin"/><Relationship Id="rId1" Type="http://schemas.microsoft.com/office/2006/relationships/legacyDiagramText" Target="legacyDiagramText7.bin"/><Relationship Id="rId4" Type="http://schemas.microsoft.com/office/2006/relationships/legacyDiagramText" Target="legacyDiagramText10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9F2FA-570E-44D3-A29A-B2551751491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EF415-8582-4194-9FF3-D5D1FFBC2E6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226D2-C9D8-4954-BAE7-F7C85E584A1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FA06963-1E7C-44FE-9F0F-FCC38B0C951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1F974D4-CED2-4983-9A38-C81C97F7B47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ED2C2-C0A2-4BC4-83E6-7A4914597AB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0BCF5-4ADB-4359-9708-436180FDA4B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FAA9C-E7A6-457A-AD36-55C4B085B6F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9E566-8A94-4FC0-B129-B84B6444392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D096E-6A01-48E5-9830-9ED79D7318D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782C5-5167-4564-9B44-C802E05C121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133FD-46C7-48C9-8226-3D02911231E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8C4CB-80F9-412C-BB1B-A6CD074DF8B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AD35627-7F7C-4DB3-BDE1-CE9962140F34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836613"/>
            <a:ext cx="7918450" cy="2763837"/>
          </a:xfrm>
        </p:spPr>
        <p:txBody>
          <a:bodyPr/>
          <a:lstStyle/>
          <a:p>
            <a:r>
              <a:rPr lang="es-MX"/>
              <a:t>Día Internacional para la Erradicación de la Violencia contra las Mujeres		</a:t>
            </a:r>
            <a:endParaRPr lang="es-E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 sz="2800"/>
              <a:t>Revisión de la situación de las mujeres y determinación de las nuevas acciones hacia la erradicación de la violencia de género</a:t>
            </a:r>
            <a:endParaRPr lang="es-ES" sz="2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Sistema Nacional</a:t>
            </a:r>
          </a:p>
        </p:txBody>
      </p:sp>
      <p:graphicFrame>
        <p:nvGraphicFramePr>
          <p:cNvPr id="15363" name="Diagram 3"/>
          <p:cNvGraphicFramePr>
            <a:graphicFrameLocks/>
          </p:cNvGraphicFramePr>
          <p:nvPr>
            <p:ph idx="1"/>
          </p:nvPr>
        </p:nvGraphicFramePr>
        <p:xfrm>
          <a:off x="2339975" y="620713"/>
          <a:ext cx="4537075" cy="5616575"/>
        </p:xfrm>
        <a:graphic>
          <a:graphicData uri="http://schemas.openxmlformats.org/drawingml/2006/compatibility">
            <com:legacyDrawing xmlns:com="http://schemas.openxmlformats.org/drawingml/2006/compatibility" spid="_x0000_s1536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u="sng"/>
              <a:t>Competencias: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s-MX" sz="4000"/>
          </a:p>
          <a:p>
            <a:pPr>
              <a:buFontTx/>
              <a:buNone/>
            </a:pPr>
            <a:r>
              <a:rPr lang="es-MX" sz="4000"/>
              <a:t>Tres </a:t>
            </a:r>
          </a:p>
          <a:p>
            <a:pPr>
              <a:buFontTx/>
              <a:buNone/>
            </a:pPr>
            <a:r>
              <a:rPr lang="es-MX" sz="4000"/>
              <a:t>Poderes </a:t>
            </a:r>
          </a:p>
          <a:p>
            <a:pPr>
              <a:buFontTx/>
              <a:buNone/>
            </a:pPr>
            <a:r>
              <a:rPr lang="es-MX" sz="4000"/>
              <a:t>de la Unión:</a:t>
            </a:r>
          </a:p>
        </p:txBody>
      </p:sp>
      <p:graphicFrame>
        <p:nvGraphicFramePr>
          <p:cNvPr id="17412" name="Diagram 4"/>
          <p:cNvGraphicFramePr>
            <a:graphicFrameLocks/>
          </p:cNvGraphicFramePr>
          <p:nvPr>
            <p:ph sz="half" idx="2"/>
          </p:nvPr>
        </p:nvGraphicFramePr>
        <p:xfrm>
          <a:off x="4616450" y="1590675"/>
          <a:ext cx="4032250" cy="4464050"/>
        </p:xfrm>
        <a:graphic>
          <a:graphicData uri="http://schemas.openxmlformats.org/drawingml/2006/compatibility">
            <com:legacyDrawing xmlns:com="http://schemas.openxmlformats.org/drawingml/2006/compatibility" spid="_x0000_s1741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u="sng"/>
              <a:t>Coordinación:</a:t>
            </a:r>
          </a:p>
        </p:txBody>
      </p:sp>
      <p:graphicFrame>
        <p:nvGraphicFramePr>
          <p:cNvPr id="19459" name="Organization Chart 3"/>
          <p:cNvGraphicFramePr>
            <a:graphicFrameLocks/>
          </p:cNvGraphicFramePr>
          <p:nvPr>
            <p:ph type="dgm" idx="1"/>
          </p:nvPr>
        </p:nvGraphicFramePr>
        <p:xfrm>
          <a:off x="431800" y="1590675"/>
          <a:ext cx="8208963" cy="4464050"/>
        </p:xfrm>
        <a:graphic>
          <a:graphicData uri="http://schemas.openxmlformats.org/drawingml/2006/compatibility">
            <com:legacyDrawing xmlns:com="http://schemas.openxmlformats.org/drawingml/2006/compatibility" spid="_x0000_s1945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/>
              <a:t/>
            </a:r>
            <a:br>
              <a:rPr lang="es-MX" sz="4000"/>
            </a:br>
            <a:r>
              <a:rPr lang="es-MX" sz="4000"/>
              <a:t/>
            </a:r>
            <a:br>
              <a:rPr lang="es-MX" sz="4000"/>
            </a:br>
            <a:r>
              <a:rPr lang="es-MX" sz="4000"/>
              <a:t/>
            </a:r>
            <a:br>
              <a:rPr lang="es-MX" sz="4000"/>
            </a:br>
            <a:r>
              <a:rPr lang="es-MX" sz="4000"/>
              <a:t/>
            </a:r>
            <a:br>
              <a:rPr lang="es-MX" sz="4000"/>
            </a:br>
            <a:r>
              <a:rPr lang="es-MX" sz="4000"/>
              <a:t/>
            </a:r>
            <a:br>
              <a:rPr lang="es-MX" sz="4000"/>
            </a:br>
            <a:r>
              <a:rPr lang="es-MX" sz="4000"/>
              <a:t/>
            </a:r>
            <a:br>
              <a:rPr lang="es-MX" sz="4000"/>
            </a:br>
            <a:r>
              <a:rPr lang="es-MX" sz="4000"/>
              <a:t/>
            </a:r>
            <a:br>
              <a:rPr lang="es-MX" sz="4000"/>
            </a:br>
            <a:r>
              <a:rPr lang="es-MX" sz="4000"/>
              <a:t>Los Principios rectores de los DDHH de las Mujeres y de las Niñas deben tomarse en consideración de manera holística e integral desde la perspectiva de género y ser aplicados transversalmente </a:t>
            </a:r>
            <a:endParaRPr lang="es-ES" sz="40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s-MX"/>
          </a:p>
          <a:p>
            <a:endParaRPr lang="es-E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/>
              <a:t>Para la aplicación de la Perspectiva de Género: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s-MX"/>
          </a:p>
          <a:p>
            <a:pPr algn="just">
              <a:lnSpc>
                <a:spcPct val="90000"/>
              </a:lnSpc>
            </a:pPr>
            <a:r>
              <a:rPr lang="es-MX"/>
              <a:t>Diseñar presupuestos específicos,</a:t>
            </a:r>
          </a:p>
          <a:p>
            <a:pPr algn="just">
              <a:lnSpc>
                <a:spcPct val="90000"/>
              </a:lnSpc>
            </a:pPr>
            <a:r>
              <a:rPr lang="es-MX"/>
              <a:t>Ejecutar políticas permanentes para la </a:t>
            </a:r>
            <a:r>
              <a:rPr lang="es-MX" b="1" i="1" u="sng"/>
              <a:t>especialización</a:t>
            </a:r>
            <a:r>
              <a:rPr lang="es-MX"/>
              <a:t> de las y los funcionarios,</a:t>
            </a:r>
          </a:p>
          <a:p>
            <a:pPr algn="just">
              <a:lnSpc>
                <a:spcPct val="90000"/>
              </a:lnSpc>
            </a:pPr>
            <a:r>
              <a:rPr lang="es-MX"/>
              <a:t>Ejecutar las acciones gubernamentales en Prevención, Atención, Sanción y Erradicación de la violencia de género contra mujeres y niñas tomando en consideración los tipos de violencia.</a:t>
            </a:r>
          </a:p>
          <a:p>
            <a:pPr algn="just">
              <a:lnSpc>
                <a:spcPct val="90000"/>
              </a:lnSpc>
            </a:pP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800"/>
              <a:t>La constitución de los instrumentos para la prevención, atención, sanción y erradicación de la violencia contra mujeres y niñas: </a:t>
            </a:r>
            <a:endParaRPr lang="es-ES" sz="400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/>
              <a:t>Los Modelos  basados en las modalidades y tipos de violencia de género</a:t>
            </a:r>
          </a:p>
          <a:p>
            <a:r>
              <a:rPr lang="es-MX"/>
              <a:t>La Alerta de Violencia de Género</a:t>
            </a:r>
          </a:p>
          <a:p>
            <a:r>
              <a:rPr lang="es-MX"/>
              <a:t>El Banco Nacional de Datos e Información SCVGMN</a:t>
            </a:r>
          </a:p>
          <a:p>
            <a:r>
              <a:rPr lang="es-MX"/>
              <a:t>El Diagnóstico Nacional sobre las distintas formas de VGCMN</a:t>
            </a:r>
            <a:endParaRPr lang="es-E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/>
              <a:t>Algunas características de las leyes locales:</a:t>
            </a:r>
            <a:br>
              <a:rPr lang="es-MX" sz="3600"/>
            </a:br>
            <a:endParaRPr lang="es-ES" sz="36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/>
              <a:t>La diversidad, no solo de forma sino de contenidos.</a:t>
            </a:r>
          </a:p>
          <a:p>
            <a:pPr>
              <a:lnSpc>
                <a:spcPct val="90000"/>
              </a:lnSpc>
            </a:pPr>
            <a:r>
              <a:rPr lang="es-MX"/>
              <a:t>Tienen la marca de quién la promueve: o se apega a los preceptos de la Ley General o interpreta la ley y lo que a su consideración debe contener la ley local, en la responsabilidad del Estado.</a:t>
            </a:r>
          </a:p>
          <a:p>
            <a:pPr>
              <a:lnSpc>
                <a:spcPct val="90000"/>
              </a:lnSpc>
            </a:pPr>
            <a:r>
              <a:rPr lang="es-MX"/>
              <a:t>..solo contextualizan la modalidad de violencia familiar…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/>
              <a:t>La negociación en las comisiones y en el dictamen</a:t>
            </a:r>
          </a:p>
          <a:p>
            <a:r>
              <a:rPr lang="es-MX"/>
              <a:t>Las propuestas particulares de cada entidad</a:t>
            </a:r>
          </a:p>
          <a:p>
            <a:r>
              <a:rPr lang="es-MX"/>
              <a:t>Evidencian participación del mecanismo para el adelanto de las mujeres, o de las OSC, de las O/DDHH, especialistas o expertas</a:t>
            </a:r>
          </a:p>
          <a:p>
            <a:endParaRPr lang="es-E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/>
              <a:t/>
            </a:r>
            <a:br>
              <a:rPr lang="es-MX" sz="4000"/>
            </a:br>
            <a:r>
              <a:rPr lang="es-MX" sz="4000"/>
              <a:t>Falta énfasis en</a:t>
            </a:r>
            <a:br>
              <a:rPr lang="es-MX" sz="4000"/>
            </a:br>
            <a:endParaRPr lang="es-ES" sz="400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/>
              <a:t>La especialización</a:t>
            </a:r>
          </a:p>
          <a:p>
            <a:r>
              <a:rPr lang="es-MX"/>
              <a:t>Todos los Modelos y su interrelación con modalidades y tipos en la </a:t>
            </a:r>
            <a:r>
              <a:rPr lang="es-MX" u="sng"/>
              <a:t>prevención</a:t>
            </a:r>
            <a:r>
              <a:rPr lang="es-MX"/>
              <a:t>, atención y </a:t>
            </a:r>
            <a:r>
              <a:rPr lang="es-MX" b="1" u="sng"/>
              <a:t>erradicación</a:t>
            </a:r>
          </a:p>
          <a:p>
            <a:r>
              <a:rPr lang="es-MX"/>
              <a:t>La falta de modalidad de violencia feminicida y la Alerta de Violencia de Género</a:t>
            </a:r>
          </a:p>
          <a:p>
            <a:r>
              <a:rPr lang="es-MX"/>
              <a:t>Órdenes de Protección</a:t>
            </a:r>
          </a:p>
          <a:p>
            <a:endParaRPr lang="es-E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/>
              <a:t/>
            </a:r>
            <a:br>
              <a:rPr lang="es-MX" sz="4000"/>
            </a:br>
            <a:r>
              <a:rPr lang="es-MX" sz="4000"/>
              <a:t>Poca comprensión de la creación del Sistema Nacional</a:t>
            </a:r>
            <a:endParaRPr lang="es-ES" sz="40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  <a:p>
            <a:pPr>
              <a:buFontTx/>
              <a:buNone/>
            </a:pPr>
            <a:endParaRPr lang="es-MX"/>
          </a:p>
          <a:p>
            <a:pPr>
              <a:buFontTx/>
              <a:buNone/>
            </a:pPr>
            <a:r>
              <a:rPr lang="es-MX" u="sng"/>
              <a:t>Indispensable:</a:t>
            </a:r>
          </a:p>
          <a:p>
            <a:r>
              <a:rPr lang="es-MX"/>
              <a:t>El Banco Estatal de Datos e Información SCVGMN</a:t>
            </a:r>
          </a:p>
          <a:p>
            <a:r>
              <a:rPr lang="es-MX"/>
              <a:t>El Diagnóstico Estatal de las FVGMN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8291512" cy="796925"/>
          </a:xfrm>
        </p:spPr>
        <p:txBody>
          <a:bodyPr/>
          <a:lstStyle/>
          <a:p>
            <a:r>
              <a:rPr lang="es-MX" sz="4000"/>
              <a:t/>
            </a:r>
            <a:br>
              <a:rPr lang="es-MX" sz="4000"/>
            </a:br>
            <a:r>
              <a:rPr lang="es-MX" sz="4000"/>
              <a:t/>
            </a:r>
            <a:br>
              <a:rPr lang="es-MX" sz="4000"/>
            </a:br>
            <a:r>
              <a:rPr lang="es-MX" sz="4000"/>
              <a:t/>
            </a:r>
            <a:br>
              <a:rPr lang="es-MX" sz="4000"/>
            </a:br>
            <a:r>
              <a:rPr lang="es-MX" sz="4000"/>
              <a:t/>
            </a:r>
            <a:br>
              <a:rPr lang="es-MX" sz="4000"/>
            </a:br>
            <a:r>
              <a:rPr lang="es-MX" sz="4000"/>
              <a:t/>
            </a:r>
            <a:br>
              <a:rPr lang="es-MX" sz="4000"/>
            </a:br>
            <a:r>
              <a:rPr lang="es-MX" sz="4000"/>
              <a:t/>
            </a:r>
            <a:br>
              <a:rPr lang="es-MX" sz="4000"/>
            </a:br>
            <a:r>
              <a:rPr lang="es-MX" sz="4000"/>
              <a:t>Un nuevo paradigma de los Derechos Humanos de las Mujeres y de las Niñas:</a:t>
            </a:r>
            <a:br>
              <a:rPr lang="es-MX" sz="4000"/>
            </a:br>
            <a:r>
              <a:rPr lang="es-MX" sz="4000"/>
              <a:t/>
            </a:r>
            <a:br>
              <a:rPr lang="es-MX" sz="4000"/>
            </a:br>
            <a:r>
              <a:rPr lang="es-MX" sz="4000"/>
              <a:t/>
            </a:r>
            <a:br>
              <a:rPr lang="es-MX" sz="4000"/>
            </a:br>
            <a:r>
              <a:rPr lang="es-MX" sz="4000" i="1"/>
              <a:t>La Ley General de Acceso de las Mujeres a una Vida Libre de Violencia</a:t>
            </a:r>
            <a:endParaRPr lang="es-ES" sz="4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276475"/>
            <a:ext cx="8291512" cy="3849688"/>
          </a:xfrm>
        </p:spPr>
        <p:txBody>
          <a:bodyPr/>
          <a:lstStyle/>
          <a:p>
            <a:endParaRPr lang="es-MX"/>
          </a:p>
          <a:p>
            <a:endParaRPr lang="es-MX"/>
          </a:p>
          <a:p>
            <a:endParaRPr lang="es-E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MX" sz="2400"/>
              <a:t>Sistemas que consideran la invitación a mujeres de la sociedad civil y/o académicas universitarias: </a:t>
            </a:r>
            <a:r>
              <a:rPr lang="es-MX" sz="2400" i="1"/>
              <a:t>Aguascalientes, Baja California Sur, Chiapas, Chihuahua, Jalisco, Querétaro, Edo. México, San Luis Potosí, Veracruz, Quintana Roo</a:t>
            </a:r>
            <a:r>
              <a:rPr lang="es-MX" sz="2400"/>
              <a:t>.</a:t>
            </a:r>
          </a:p>
          <a:p>
            <a:pPr>
              <a:lnSpc>
                <a:spcPct val="80000"/>
              </a:lnSpc>
            </a:pPr>
            <a:r>
              <a:rPr lang="es-MX" sz="2400"/>
              <a:t>Leyes que consideran la aplicación de la NOM 190 SSA1-99: </a:t>
            </a:r>
            <a:r>
              <a:rPr lang="es-MX" sz="2400" i="1"/>
              <a:t>Baja California Sur, Durango, Hidalgo, San Luis Potosí.</a:t>
            </a:r>
            <a:endParaRPr lang="es-MX" sz="2400"/>
          </a:p>
          <a:p>
            <a:pPr>
              <a:lnSpc>
                <a:spcPct val="80000"/>
              </a:lnSpc>
            </a:pPr>
            <a:r>
              <a:rPr lang="es-MX" sz="2400"/>
              <a:t>Ley que no inscribe el Sistema: </a:t>
            </a:r>
            <a:r>
              <a:rPr lang="es-MX" sz="2400" i="1"/>
              <a:t>Distrito Federal.</a:t>
            </a:r>
            <a:endParaRPr lang="es-MX" sz="2400"/>
          </a:p>
          <a:p>
            <a:pPr>
              <a:lnSpc>
                <a:spcPct val="80000"/>
              </a:lnSpc>
            </a:pPr>
            <a:r>
              <a:rPr lang="es-MX" sz="2400"/>
              <a:t>Leyes que no establecen la modalidad de violencia feminicida: </a:t>
            </a:r>
            <a:r>
              <a:rPr lang="es-MX" sz="2400" i="1"/>
              <a:t>Aguascalientes, Chihuahua, Durango, Hidalgo, Nuevo León.</a:t>
            </a:r>
            <a:endParaRPr lang="es-MX" sz="2400"/>
          </a:p>
          <a:p>
            <a:pPr>
              <a:lnSpc>
                <a:spcPct val="80000"/>
              </a:lnSpc>
            </a:pPr>
            <a:r>
              <a:rPr lang="es-MX" sz="2400"/>
              <a:t>Leyes que no contienen las modalidades de violencia: </a:t>
            </a:r>
            <a:r>
              <a:rPr lang="es-MX" sz="2400" i="1"/>
              <a:t>Durango, Nuevo León, San Luis Potosí.</a:t>
            </a:r>
            <a:endParaRPr lang="es-MX" sz="2400"/>
          </a:p>
          <a:p>
            <a:pPr>
              <a:lnSpc>
                <a:spcPct val="80000"/>
              </a:lnSpc>
            </a:pPr>
            <a:endParaRPr lang="es-ES" sz="2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MX" sz="2400"/>
              <a:t>Leyes que no establecen la Alerta de Violencia de Género a nivel local: </a:t>
            </a:r>
            <a:r>
              <a:rPr lang="es-MX" sz="2400" i="1"/>
              <a:t>Chihuahua, Hidalgo, Morelos, Nayarit, Nuevo León, Puebla, Tlaxcala.</a:t>
            </a:r>
            <a:endParaRPr lang="es-MX" sz="2400"/>
          </a:p>
          <a:p>
            <a:pPr>
              <a:lnSpc>
                <a:spcPct val="80000"/>
              </a:lnSpc>
            </a:pPr>
            <a:r>
              <a:rPr lang="es-MX" sz="2400"/>
              <a:t>Leyes que no crean el Banco de Datos sobre casos de violencia contra mujeres y niñas. </a:t>
            </a:r>
            <a:r>
              <a:rPr lang="es-MX" sz="2400" i="1"/>
              <a:t>Chiapas, Chihuahua, Distrito Federal, Hidalgo, Sinaloa, Tamaulipas.</a:t>
            </a:r>
            <a:endParaRPr lang="es-MX" sz="2400"/>
          </a:p>
          <a:p>
            <a:pPr>
              <a:lnSpc>
                <a:spcPct val="80000"/>
              </a:lnSpc>
            </a:pPr>
            <a:r>
              <a:rPr lang="es-MX" sz="2400"/>
              <a:t>Leyes que no crean el Diagnóstico sobre casos de violencia contra mujeres y niñas: </a:t>
            </a:r>
            <a:r>
              <a:rPr lang="es-MX" sz="2400" i="1"/>
              <a:t>Campeche, Chiapas, Chihuahua, Distrito Federal, Durango, Hidalgo, Morelos, Tamaulipas, Tlaxcala, San Luis Potosí, Yucatán.</a:t>
            </a:r>
            <a:endParaRPr lang="es-MX" sz="2400"/>
          </a:p>
          <a:p>
            <a:pPr>
              <a:lnSpc>
                <a:spcPct val="80000"/>
              </a:lnSpc>
            </a:pPr>
            <a:r>
              <a:rPr lang="es-MX" sz="2400"/>
              <a:t>Leyes que crean Centros de rehabilitación para agresores. </a:t>
            </a:r>
            <a:r>
              <a:rPr lang="es-MX" sz="2400" i="1"/>
              <a:t>Chiapas, Chihuahua, Jalisco, Yucatán.</a:t>
            </a:r>
            <a:endParaRPr lang="es-MX" sz="2400"/>
          </a:p>
          <a:p>
            <a:pPr>
              <a:lnSpc>
                <a:spcPct val="80000"/>
              </a:lnSpc>
            </a:pPr>
            <a:r>
              <a:rPr lang="es-MX" sz="2400"/>
              <a:t>Leyes que no contienen órdenes de protección: </a:t>
            </a:r>
            <a:r>
              <a:rPr lang="es-MX" sz="2400" i="1"/>
              <a:t>Campeche</a:t>
            </a:r>
          </a:p>
          <a:p>
            <a:pPr>
              <a:lnSpc>
                <a:spcPct val="80000"/>
              </a:lnSpc>
            </a:pPr>
            <a:endParaRPr lang="es-ES" sz="2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MX" sz="2400" i="1"/>
              <a:t>Aguascalientes</a:t>
            </a:r>
            <a:r>
              <a:rPr lang="es-MX" sz="2400"/>
              <a:t>: no procede mediación ni conciliación o procedimiento similar en violencia de género; inscribe seis órdenes de protección de emergencia y seis órdenes de protección preventivas.</a:t>
            </a:r>
            <a:endParaRPr lang="es-MX" sz="2400" i="1"/>
          </a:p>
          <a:p>
            <a:pPr>
              <a:lnSpc>
                <a:spcPct val="80000"/>
              </a:lnSpc>
            </a:pPr>
            <a:r>
              <a:rPr lang="es-MX" sz="2400" i="1"/>
              <a:t>Baja California Sur</a:t>
            </a:r>
            <a:r>
              <a:rPr lang="es-MX" sz="2400"/>
              <a:t>: incluye como tipos la violencia de pareja y la violencia de género; establece como acción la edición de la ley en lengua indígena y en sistema Braile.</a:t>
            </a:r>
            <a:endParaRPr lang="es-MX" sz="2400" i="1"/>
          </a:p>
          <a:p>
            <a:pPr>
              <a:lnSpc>
                <a:spcPct val="80000"/>
              </a:lnSpc>
            </a:pPr>
            <a:r>
              <a:rPr lang="es-MX" sz="2400" i="1"/>
              <a:t>Distrito Federal</a:t>
            </a:r>
            <a:r>
              <a:rPr lang="es-MX" sz="2400"/>
              <a:t>: en lugar de Sistema es una Coordinación Interinstitucional; define como tipo de violencia cuando se atenta contra los derechos reproductivos; especifica la violencia feminicida como tipo; establece capítulos sobre acceso a la justicia, reparación del daño y derechos de las víctimas. </a:t>
            </a:r>
            <a:endParaRPr lang="es-MX" sz="2400" i="1"/>
          </a:p>
          <a:p>
            <a:pPr>
              <a:lnSpc>
                <a:spcPct val="80000"/>
              </a:lnSpc>
            </a:pPr>
            <a:endParaRPr lang="es-ES" sz="2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692150"/>
            <a:ext cx="8291512" cy="6165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MX" sz="2400" i="1"/>
              <a:t>Guerrero</a:t>
            </a:r>
            <a:r>
              <a:rPr lang="es-MX" sz="2400"/>
              <a:t>:  Concepto de tolerancia de la violencia como la acción o inacción permisiva de la sociedad o del Estado que favorece la existencia de la violencia e incrementa la prevalencia de las conductas abusivas y discriminatorias de las mujeres.  Establece como acción la difusión de la ley en lenguas indígenas. La homofobia como odio irracional hacia personas con preferencia sexoafectiva homosexual. Agravio comparado y homologación</a:t>
            </a:r>
            <a:endParaRPr lang="es-MX" sz="2400" i="1"/>
          </a:p>
          <a:p>
            <a:pPr>
              <a:lnSpc>
                <a:spcPct val="90000"/>
              </a:lnSpc>
            </a:pPr>
            <a:r>
              <a:rPr lang="es-MX" sz="2400" i="1"/>
              <a:t>Morelos</a:t>
            </a:r>
            <a:r>
              <a:rPr lang="es-MX" sz="2400"/>
              <a:t>: establece los modelos de prevención, atención, sanción, y erradicación; establece el agravio comparado.</a:t>
            </a:r>
          </a:p>
          <a:p>
            <a:pPr>
              <a:lnSpc>
                <a:spcPct val="90000"/>
              </a:lnSpc>
            </a:pPr>
            <a:r>
              <a:rPr lang="es-MX" sz="2400" i="1"/>
              <a:t>Nayarit: tolerancia de la violencia, acción o inacción permisiva de la sociedad y de las instituciones que favorecen la existencia o permanencia de la violencia incrementando la prevalencia de la discriminación y violencia de género. Principio rector: el pluralismo social y multicultural de las mujeres. Contiene definición del agravio comparado.</a:t>
            </a:r>
          </a:p>
          <a:p>
            <a:pPr>
              <a:lnSpc>
                <a:spcPct val="90000"/>
              </a:lnSpc>
            </a:pPr>
            <a:endParaRPr lang="es-E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2800" i="1"/>
              <a:t>Puebla</a:t>
            </a:r>
            <a:r>
              <a:rPr lang="es-MX" sz="2800"/>
              <a:t>: define concepto de mujeres ofendidas.</a:t>
            </a:r>
            <a:endParaRPr lang="es-MX" sz="2800" i="1"/>
          </a:p>
          <a:p>
            <a:r>
              <a:rPr lang="es-MX" sz="2800"/>
              <a:t> incluye la violencia moral como tipo.</a:t>
            </a:r>
            <a:endParaRPr lang="es-MX" sz="2800" i="1"/>
          </a:p>
          <a:p>
            <a:r>
              <a:rPr lang="es-MX" sz="2800" i="1"/>
              <a:t>Tlaxcala</a:t>
            </a:r>
            <a:r>
              <a:rPr lang="es-MX" sz="2800"/>
              <a:t>: define el agravio comparado; determina las órdenes de protección al ámbito municipal y a la jurisdicción de jueces municipales; establece capítulo sobre procedimientos y sanciones.</a:t>
            </a:r>
            <a:endParaRPr lang="es-MX" sz="2800" i="1"/>
          </a:p>
          <a:p>
            <a:r>
              <a:rPr lang="es-MX" sz="2800" i="1"/>
              <a:t>Veracruz:</a:t>
            </a:r>
            <a:r>
              <a:rPr lang="es-MX" sz="2800"/>
              <a:t> incluye la violencia obstétrica como tipo </a:t>
            </a:r>
          </a:p>
          <a:p>
            <a:endParaRPr lang="es-ES" sz="2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 sz="2800"/>
          </a:p>
          <a:p>
            <a:endParaRPr lang="es-MX" sz="2800"/>
          </a:p>
          <a:p>
            <a:endParaRPr lang="es-MX" sz="2800"/>
          </a:p>
          <a:p>
            <a:endParaRPr lang="es-MX" sz="2800"/>
          </a:p>
          <a:p>
            <a:pPr algn="ctr">
              <a:buFontTx/>
              <a:buNone/>
            </a:pPr>
            <a:r>
              <a:rPr lang="es-MX" sz="2400" i="1" u="sng"/>
              <a:t>Muchas gracias por su atención</a:t>
            </a:r>
          </a:p>
          <a:p>
            <a:pPr>
              <a:buFontTx/>
              <a:buNone/>
            </a:pPr>
            <a:endParaRPr lang="es-MX" sz="2400" i="1" u="sng"/>
          </a:p>
          <a:p>
            <a:pPr>
              <a:buFontTx/>
              <a:buNone/>
            </a:pPr>
            <a:endParaRPr lang="es-MX" sz="2400" i="1" u="sng"/>
          </a:p>
          <a:p>
            <a:pPr algn="r">
              <a:buFontTx/>
              <a:buNone/>
            </a:pPr>
            <a:r>
              <a:rPr lang="es-MX" sz="2000"/>
              <a:t>Angélica de la Peña Gómez</a:t>
            </a:r>
          </a:p>
          <a:p>
            <a:pPr algn="r">
              <a:buFontTx/>
              <a:buNone/>
            </a:pPr>
            <a:r>
              <a:rPr lang="es-MX" sz="2000"/>
              <a:t>Red de Investigadoras por la Vida y la Libertad de las Mujeres, A. C.</a:t>
            </a:r>
            <a:endParaRPr lang="es-ES"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692150"/>
            <a:ext cx="8229600" cy="1143000"/>
          </a:xfrm>
        </p:spPr>
        <p:txBody>
          <a:bodyPr/>
          <a:lstStyle/>
          <a:p>
            <a:endParaRPr lang="es-MX" sz="40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s-MX" sz="4000" b="1"/>
              <a:t>EL BIEN JURÍDICO QUE PROTEGE ES LA VIDA y LA SEGURIDAD DE LAS MUJERES DE TODAS LAS EDADES, SIN DISCRIMINACIÓN DE NINGÚN TIPO Y BAJO NINGUNA ÍNDOLE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476250"/>
            <a:ext cx="7702550" cy="1512888"/>
          </a:xfrm>
        </p:spPr>
        <p:txBody>
          <a:bodyPr/>
          <a:lstStyle/>
          <a:p>
            <a:r>
              <a:rPr lang="es-MX" sz="4000"/>
              <a:t>La Ley General de Acceso de las Mujeres a una Vida Libre de Violencia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2420938"/>
            <a:ext cx="6800850" cy="3217862"/>
          </a:xfrm>
        </p:spPr>
        <p:txBody>
          <a:bodyPr/>
          <a:lstStyle/>
          <a:p>
            <a:r>
              <a:rPr lang="es-MX" sz="2800"/>
              <a:t>Esta Ley General es un marco jurídico/legislativo que tiene por objeto establecer la coordinación entre los tres órdenes de gobierno para la prevención, atención, sanción y erradicación de la violencia contra las mujeres y las niñas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/>
              <a:t>Vigente desde el 2 de febrero de 2006:</a:t>
            </a:r>
            <a:endParaRPr lang="es-ES" sz="40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/>
              <a:t>Transitorios: Reglamentos de la Ley y del Sistema Nacional para la Prevención, Atención, Sanción y Erradicación de la Violencia contra las Mujeres y las Niñas;</a:t>
            </a:r>
          </a:p>
          <a:p>
            <a:r>
              <a:rPr lang="es-MX"/>
              <a:t>Presupuestos;</a:t>
            </a:r>
          </a:p>
          <a:p>
            <a:r>
              <a:rPr lang="es-MX"/>
              <a:t>Banco Nacional de Datos e Información sobre casos de Violencia; Diagnóstico Nacional sobre las Formas de Violencia;</a:t>
            </a:r>
          </a:p>
          <a:p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Transitorios:</a:t>
            </a:r>
            <a:endParaRPr lang="es-E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/>
              <a:t>Y las Reformas del marco jurídico que contravenga los preceptos de la LGAMVLV:</a:t>
            </a:r>
          </a:p>
          <a:p>
            <a:r>
              <a:rPr lang="es-MX" i="1"/>
              <a:t>33 Instrumentos Jurídicos:  nacional y de las 32 Entidades Federativas;</a:t>
            </a:r>
          </a:p>
          <a:p>
            <a:r>
              <a:rPr lang="es-MX" i="1"/>
              <a:t>…además de la revisión puntual e integral de todos los códigos y leyes a nivel federal y del nivel local.</a:t>
            </a:r>
            <a:endParaRPr lang="es-ES" i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…las leyes locales</a:t>
            </a:r>
            <a:endParaRPr lang="es-E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/>
              <a:t>Se han aprobado 26 leyes a nivel local. </a:t>
            </a:r>
          </a:p>
          <a:p>
            <a:r>
              <a:rPr lang="es-MX"/>
              <a:t>   …de éstas solo 3 faltan de ser publicadas en el periódico o boletín oficial: la del Estado de México, Querétaro y del Estado de Nayarit.</a:t>
            </a:r>
          </a:p>
          <a:p>
            <a:r>
              <a:rPr lang="es-MX"/>
              <a:t>Faltan de dictaminar: Tabasco, Oaxaca, Colima, Guanajuato, Michoacán y Zacatecas. </a:t>
            </a:r>
            <a:endParaRPr lang="es-E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Ley Estructural:</a:t>
            </a:r>
            <a:endParaRPr lang="es-E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MX"/>
              <a:t>Por sus características jurídicas es una Ley marco que define preceptos jurídicos para los tres órdenes de gobierno e impacta el marco jurídico de las Entidades Federativas en materia civil y materia familiar y del fuero común, además del ámbito federal.</a:t>
            </a:r>
          </a:p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u="sng"/>
              <a:t>Revisión del marco a nivel federal</a:t>
            </a:r>
            <a:endParaRPr lang="es-ES" sz="4000" u="sng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u="sng"/>
              <a:t>Revisión del marco a nivel local</a:t>
            </a:r>
            <a:r>
              <a:rPr lang="es-MX"/>
              <a:t>, incluyendo reglamentos, manuales y toda la normatividad del ámbito público y del ámbito paraestatal, así como de los organismos autónomos.</a:t>
            </a:r>
          </a:p>
          <a:p>
            <a:r>
              <a:rPr lang="es-MX" u="sng"/>
              <a:t>Reformar los bandos municipales</a:t>
            </a:r>
            <a:r>
              <a:rPr lang="es-MX"/>
              <a:t> y la normatividad en el ámbito municipal</a:t>
            </a:r>
          </a:p>
          <a:p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5">
      <a:dk1>
        <a:srgbClr val="000000"/>
      </a:dk1>
      <a:lt1>
        <a:srgbClr val="990099"/>
      </a:lt1>
      <a:dk2>
        <a:srgbClr val="000000"/>
      </a:dk2>
      <a:lt2>
        <a:srgbClr val="FFFF00"/>
      </a:lt2>
      <a:accent1>
        <a:srgbClr val="E7FDA1"/>
      </a:accent1>
      <a:accent2>
        <a:srgbClr val="333399"/>
      </a:accent2>
      <a:accent3>
        <a:srgbClr val="CAAACA"/>
      </a:accent3>
      <a:accent4>
        <a:srgbClr val="000000"/>
      </a:accent4>
      <a:accent5>
        <a:srgbClr val="F1FECD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3">
        <a:dk1>
          <a:srgbClr val="000000"/>
        </a:dk1>
        <a:lt1>
          <a:srgbClr val="990099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AAAC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14">
        <a:dk1>
          <a:srgbClr val="000000"/>
        </a:dk1>
        <a:lt1>
          <a:srgbClr val="990099"/>
        </a:lt1>
        <a:dk2>
          <a:srgbClr val="000000"/>
        </a:dk2>
        <a:lt2>
          <a:srgbClr val="FFFF00"/>
        </a:lt2>
        <a:accent1>
          <a:srgbClr val="BBE0E3"/>
        </a:accent1>
        <a:accent2>
          <a:srgbClr val="333399"/>
        </a:accent2>
        <a:accent3>
          <a:srgbClr val="CAAAC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15">
        <a:dk1>
          <a:srgbClr val="000000"/>
        </a:dk1>
        <a:lt1>
          <a:srgbClr val="990099"/>
        </a:lt1>
        <a:dk2>
          <a:srgbClr val="000000"/>
        </a:dk2>
        <a:lt2>
          <a:srgbClr val="FFFF00"/>
        </a:lt2>
        <a:accent1>
          <a:srgbClr val="E7FDA1"/>
        </a:accent1>
        <a:accent2>
          <a:srgbClr val="333399"/>
        </a:accent2>
        <a:accent3>
          <a:srgbClr val="CAAACA"/>
        </a:accent3>
        <a:accent4>
          <a:srgbClr val="000000"/>
        </a:accent4>
        <a:accent5>
          <a:srgbClr val="F1FEC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1248</Words>
  <Application>Microsoft PowerPoint</Application>
  <PresentationFormat>Presentación en pantalla (4:3)</PresentationFormat>
  <Paragraphs>99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7" baseType="lpstr">
      <vt:lpstr>Arial</vt:lpstr>
      <vt:lpstr>Diseño predeterminado</vt:lpstr>
      <vt:lpstr>Día Internacional para la Erradicación de la Violencia contra las Mujeres  </vt:lpstr>
      <vt:lpstr>      Un nuevo paradigma de los Derechos Humanos de las Mujeres y de las Niñas:   La Ley General de Acceso de las Mujeres a una Vida Libre de Violencia</vt:lpstr>
      <vt:lpstr>Diapositiva 3</vt:lpstr>
      <vt:lpstr>La Ley General de Acceso de las Mujeres a una Vida Libre de Violencia</vt:lpstr>
      <vt:lpstr>Vigente desde el 2 de febrero de 2006:</vt:lpstr>
      <vt:lpstr>Transitorios:</vt:lpstr>
      <vt:lpstr>…las leyes locales</vt:lpstr>
      <vt:lpstr>Ley Estructural:</vt:lpstr>
      <vt:lpstr>Revisión del marco a nivel federal</vt:lpstr>
      <vt:lpstr>Sistema Nacional</vt:lpstr>
      <vt:lpstr>Competencias:</vt:lpstr>
      <vt:lpstr>Coordinación:</vt:lpstr>
      <vt:lpstr>       Los Principios rectores de los DDHH de las Mujeres y de las Niñas deben tomarse en consideración de manera holística e integral desde la perspectiva de género y ser aplicados transversalmente </vt:lpstr>
      <vt:lpstr>Para la aplicación de la Perspectiva de Género:</vt:lpstr>
      <vt:lpstr>La constitución de los instrumentos para la prevención, atención, sanción y erradicación de la violencia contra mujeres y niñas: </vt:lpstr>
      <vt:lpstr>Algunas características de las leyes locales: </vt:lpstr>
      <vt:lpstr>Diapositiva 17</vt:lpstr>
      <vt:lpstr> Falta énfasis en </vt:lpstr>
      <vt:lpstr> Poca comprensión de la creación del Sistema Nacional</vt:lpstr>
      <vt:lpstr>Diapositiva 20</vt:lpstr>
      <vt:lpstr>Diapositiva 21</vt:lpstr>
      <vt:lpstr>Diapositiva 22</vt:lpstr>
      <vt:lpstr>Diapositiva 23</vt:lpstr>
      <vt:lpstr>Diapositiva 24</vt:lpstr>
      <vt:lpstr>Diapositiva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Día Internacional contra la Violencia hacia las Mujeres</dc:title>
  <dc:creator>gloria</dc:creator>
  <cp:lastModifiedBy>gloria</cp:lastModifiedBy>
  <cp:revision>6</cp:revision>
  <dcterms:created xsi:type="dcterms:W3CDTF">2008-11-25T15:10:59Z</dcterms:created>
  <dcterms:modified xsi:type="dcterms:W3CDTF">2008-11-26T03:45:12Z</dcterms:modified>
</cp:coreProperties>
</file>